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0"/>
  </p:notesMasterIdLst>
  <p:sldIdLst>
    <p:sldId id="426" r:id="rId2"/>
    <p:sldId id="433" r:id="rId3"/>
    <p:sldId id="474" r:id="rId4"/>
    <p:sldId id="475" r:id="rId5"/>
    <p:sldId id="429" r:id="rId6"/>
    <p:sldId id="476" r:id="rId7"/>
    <p:sldId id="470" r:id="rId8"/>
    <p:sldId id="434" r:id="rId9"/>
  </p:sldIdLst>
  <p:sldSz cx="9144000" cy="5715000" type="screen16x10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Verdana" panose="020B0604030504040204" pitchFamily="34" charset="0"/>
      <p:regular r:id="rId15"/>
      <p:bold r:id="rId16"/>
      <p:italic r:id="rId17"/>
      <p:boldItalic r:id="rId18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849" autoAdjust="0"/>
  </p:normalViewPr>
  <p:slideViewPr>
    <p:cSldViewPr>
      <p:cViewPr>
        <p:scale>
          <a:sx n="105" d="100"/>
          <a:sy n="105" d="100"/>
        </p:scale>
        <p:origin x="-72" y="-72"/>
      </p:cViewPr>
      <p:guideLst>
        <p:guide orient="horz" pos="2160"/>
        <p:guide pos="302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notesMaster" Target="notesMasters/notesMaster1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6" name="Picture 5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173980"/>
            <a:ext cx="2400300" cy="432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342900" y="571500"/>
            <a:ext cx="8801100" cy="523220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solve take-apart problems?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342900" y="1257300"/>
            <a:ext cx="8572500" cy="1815882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Students had a choice of playing inside or outside for recess. 12 children went outside. 8 of them played on the swings, and the rest played soccer. How many played soccer?  </a:t>
            </a:r>
            <a:endParaRPr lang="en-US" sz="2800" dirty="0">
              <a:solidFill>
                <a:schemeClr val="accent1"/>
              </a:solidFill>
            </a:endParaRPr>
          </a:p>
        </p:txBody>
      </p:sp>
      <p:sp>
        <p:nvSpPr>
          <p:cNvPr id="6" name="Shape 531"/>
          <p:cNvSpPr/>
          <p:nvPr/>
        </p:nvSpPr>
        <p:spPr>
          <a:xfrm>
            <a:off x="4853819" y="2514600"/>
            <a:ext cx="4457699" cy="2719387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7" name="Shape 195"/>
          <p:cNvSpPr/>
          <p:nvPr/>
        </p:nvSpPr>
        <p:spPr>
          <a:xfrm>
            <a:off x="1371600" y="3314700"/>
            <a:ext cx="1371600" cy="177165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1333501"/>
            <a:ext cx="8229600" cy="17543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solve take-apart problems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 bar graph.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926495" y="82429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 bar graph has axes.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>
          <a:xfrm>
            <a:off x="4114800" y="1485900"/>
            <a:ext cx="4686300" cy="3173016"/>
            <a:chOff x="685800" y="171450"/>
            <a:chExt cx="5486400" cy="4457700"/>
          </a:xfrm>
        </p:grpSpPr>
        <p:cxnSp>
          <p:nvCxnSpPr>
            <p:cNvPr id="7" name="Straight Connector 6"/>
            <p:cNvCxnSpPr/>
            <p:nvPr/>
          </p:nvCxnSpPr>
          <p:spPr>
            <a:xfrm>
              <a:off x="800100" y="4447067"/>
              <a:ext cx="53721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flipH="1" flipV="1">
              <a:off x="800100" y="171450"/>
              <a:ext cx="10633" cy="428625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1628848" y="4286250"/>
              <a:ext cx="0" cy="3429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4080538" y="4286250"/>
              <a:ext cx="0" cy="3429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3263308" y="4286250"/>
              <a:ext cx="0" cy="3429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2446078" y="4286250"/>
              <a:ext cx="0" cy="3429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4897768" y="4286250"/>
              <a:ext cx="0" cy="3429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5715000" y="4286250"/>
              <a:ext cx="0" cy="3429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699091" y="3680902"/>
              <a:ext cx="2286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699091" y="2917839"/>
              <a:ext cx="2286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691116" y="2154776"/>
              <a:ext cx="2286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91116" y="1391713"/>
              <a:ext cx="2286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685800" y="628650"/>
              <a:ext cx="2286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 Placeholder 3"/>
          <p:cNvSpPr txBox="1">
            <a:spLocks/>
          </p:cNvSpPr>
          <p:nvPr/>
        </p:nvSpPr>
        <p:spPr bwMode="auto">
          <a:xfrm>
            <a:off x="800100" y="2334280"/>
            <a:ext cx="2628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v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ertical axis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2618880"/>
              </p:ext>
            </p:extLst>
          </p:nvPr>
        </p:nvGraphicFramePr>
        <p:xfrm>
          <a:off x="228600" y="1828800"/>
          <a:ext cx="2514600" cy="301752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tableStyleId>{5C22544A-7EE6-4342-B048-85BDC9FD1C3A}</a:tableStyleId>
              </a:tblPr>
              <a:tblGrid>
                <a:gridCol w="1143000"/>
                <a:gridCol w="1371600"/>
              </a:tblGrid>
              <a:tr h="45720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accent1"/>
                          </a:solidFill>
                          <a:latin typeface="Orly's Font 2"/>
                          <a:cs typeface="Orly's Font 2"/>
                        </a:rPr>
                        <a:t>Pets</a:t>
                      </a:r>
                      <a:endParaRPr lang="en-US" dirty="0">
                        <a:solidFill>
                          <a:schemeClr val="accent1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78AE"/>
                          </a:solidFill>
                          <a:latin typeface="Orly's Font 2"/>
                          <a:cs typeface="Orly's Font 2"/>
                        </a:rPr>
                        <a:t>Number</a:t>
                      </a:r>
                      <a:endParaRPr lang="en-US" dirty="0">
                        <a:solidFill>
                          <a:srgbClr val="0078AE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FF6600"/>
                          </a:solidFill>
                          <a:latin typeface="Orly's Font 2"/>
                          <a:cs typeface="Orly's Font 2"/>
                        </a:rPr>
                        <a:t>Fish</a:t>
                      </a:r>
                      <a:endParaRPr lang="en-US" sz="2400" dirty="0">
                        <a:solidFill>
                          <a:srgbClr val="FF6600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FF6600"/>
                          </a:solidFill>
                          <a:latin typeface="Orly's Font 2"/>
                          <a:cs typeface="Orly's Font 2"/>
                        </a:rPr>
                        <a:t>4</a:t>
                      </a:r>
                      <a:endParaRPr lang="en-US" sz="2400" dirty="0">
                        <a:solidFill>
                          <a:srgbClr val="FF6600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accent5"/>
                          </a:solidFill>
                          <a:latin typeface="Orly's Font 2"/>
                          <a:cs typeface="Orly's Font 2"/>
                        </a:rPr>
                        <a:t>Dog </a:t>
                      </a:r>
                      <a:endParaRPr lang="en-US" sz="2400" dirty="0">
                        <a:solidFill>
                          <a:schemeClr val="accent5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accent5"/>
                          </a:solidFill>
                          <a:latin typeface="Orly's Font 2"/>
                          <a:cs typeface="Orly's Font 2"/>
                        </a:rPr>
                        <a:t>5</a:t>
                      </a:r>
                      <a:endParaRPr lang="en-US" sz="2400" dirty="0">
                        <a:solidFill>
                          <a:schemeClr val="accent5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solidFill>
                            <a:schemeClr val="tx1"/>
                          </a:solidFill>
                          <a:latin typeface="Orly's Font 2"/>
                          <a:cs typeface="Orly's Font 2"/>
                        </a:rPr>
                        <a:t>Rabbit</a:t>
                      </a:r>
                      <a:endParaRPr lang="en-US" sz="2200" dirty="0">
                        <a:solidFill>
                          <a:schemeClr val="tx1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Orly's Font 2"/>
                          <a:cs typeface="Orly's Font 2"/>
                        </a:rPr>
                        <a:t>3</a:t>
                      </a:r>
                      <a:endParaRPr lang="en-US" sz="2400" dirty="0">
                        <a:solidFill>
                          <a:schemeClr val="tx1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accent1"/>
                          </a:solidFill>
                          <a:latin typeface="Orly's Font 2"/>
                          <a:cs typeface="Orly's Font 2"/>
                        </a:rPr>
                        <a:t>Bird</a:t>
                      </a:r>
                      <a:endParaRPr lang="en-US" sz="2400" dirty="0">
                        <a:solidFill>
                          <a:schemeClr val="accent1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accent1"/>
                          </a:solidFill>
                          <a:latin typeface="Orly's Font 2"/>
                          <a:cs typeface="Orly's Font 2"/>
                        </a:rPr>
                        <a:t>2</a:t>
                      </a:r>
                      <a:endParaRPr lang="en-US" sz="2400" dirty="0">
                        <a:solidFill>
                          <a:schemeClr val="accent1"/>
                        </a:solidFill>
                        <a:latin typeface="Orly's Font 2"/>
                        <a:cs typeface="Orly's Font 2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2" name="Text Placeholder 3"/>
          <p:cNvSpPr txBox="1">
            <a:spLocks/>
          </p:cNvSpPr>
          <p:nvPr/>
        </p:nvSpPr>
        <p:spPr bwMode="auto">
          <a:xfrm>
            <a:off x="3200400" y="3429000"/>
            <a:ext cx="914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F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ish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3" name="Text Placeholder 3"/>
          <p:cNvSpPr txBox="1">
            <a:spLocks/>
          </p:cNvSpPr>
          <p:nvPr/>
        </p:nvSpPr>
        <p:spPr bwMode="auto">
          <a:xfrm>
            <a:off x="3086100" y="2857500"/>
            <a:ext cx="1028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Dog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4" name="Text Placeholder 3"/>
          <p:cNvSpPr txBox="1">
            <a:spLocks/>
          </p:cNvSpPr>
          <p:nvPr/>
        </p:nvSpPr>
        <p:spPr bwMode="auto">
          <a:xfrm>
            <a:off x="2743200" y="2286000"/>
            <a:ext cx="1600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latin typeface="Orly's Font 2" pitchFamily="66" charset="0"/>
              </a:rPr>
              <a:t>Rabbit</a:t>
            </a:r>
            <a:endParaRPr lang="en-US" sz="2800" dirty="0">
              <a:latin typeface="Orly's Font 2" pitchFamily="66" charset="0"/>
            </a:endParaRPr>
          </a:p>
        </p:txBody>
      </p:sp>
      <p:sp>
        <p:nvSpPr>
          <p:cNvPr id="25" name="Text Placeholder 3"/>
          <p:cNvSpPr txBox="1">
            <a:spLocks/>
          </p:cNvSpPr>
          <p:nvPr/>
        </p:nvSpPr>
        <p:spPr bwMode="auto">
          <a:xfrm>
            <a:off x="3086100" y="1714500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Bird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229100" y="3441095"/>
            <a:ext cx="2743200" cy="571500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229100" y="2857500"/>
            <a:ext cx="3429000" cy="571500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4229100" y="2249715"/>
            <a:ext cx="2057400" cy="571500"/>
          </a:xfrm>
          <a:prstGeom prst="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4229100" y="1756230"/>
            <a:ext cx="1371600" cy="4572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686050" y="2801937"/>
            <a:ext cx="3143250" cy="284163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  <a:scene3d>
            <a:camera prst="orthographicFront">
              <a:rot lat="0" lon="0" rev="5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4229100" y="4343400"/>
            <a:ext cx="4572000" cy="284163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  <a:scene3d>
            <a:camera prst="orthographicFront">
              <a:rot lat="0" lon="0" rev="10799999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 bwMode="auto">
          <a:xfrm>
            <a:off x="228600" y="685800"/>
            <a:ext cx="8915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Data from a table can be shown in a graph.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3" name="Text Placeholder 3"/>
          <p:cNvSpPr txBox="1">
            <a:spLocks/>
          </p:cNvSpPr>
          <p:nvPr/>
        </p:nvSpPr>
        <p:spPr bwMode="auto">
          <a:xfrm>
            <a:off x="5143500" y="4686300"/>
            <a:ext cx="3086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h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orizontal axis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4" name="Text Placeholder 3"/>
          <p:cNvSpPr txBox="1">
            <a:spLocks/>
          </p:cNvSpPr>
          <p:nvPr/>
        </p:nvSpPr>
        <p:spPr bwMode="auto">
          <a:xfrm>
            <a:off x="4686300" y="468630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5" name="Text Placeholder 3"/>
          <p:cNvSpPr txBox="1">
            <a:spLocks/>
          </p:cNvSpPr>
          <p:nvPr/>
        </p:nvSpPr>
        <p:spPr bwMode="auto">
          <a:xfrm>
            <a:off x="5372100" y="468630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2</a:t>
            </a:r>
          </a:p>
        </p:txBody>
      </p:sp>
      <p:sp>
        <p:nvSpPr>
          <p:cNvPr id="36" name="Text Placeholder 3"/>
          <p:cNvSpPr txBox="1">
            <a:spLocks/>
          </p:cNvSpPr>
          <p:nvPr/>
        </p:nvSpPr>
        <p:spPr bwMode="auto">
          <a:xfrm>
            <a:off x="6057900" y="468630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3</a:t>
            </a:r>
          </a:p>
        </p:txBody>
      </p:sp>
      <p:sp>
        <p:nvSpPr>
          <p:cNvPr id="37" name="Text Placeholder 3"/>
          <p:cNvSpPr txBox="1">
            <a:spLocks/>
          </p:cNvSpPr>
          <p:nvPr/>
        </p:nvSpPr>
        <p:spPr bwMode="auto">
          <a:xfrm>
            <a:off x="6858000" y="468630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4</a:t>
            </a:r>
          </a:p>
        </p:txBody>
      </p:sp>
      <p:sp>
        <p:nvSpPr>
          <p:cNvPr id="38" name="Text Placeholder 3"/>
          <p:cNvSpPr txBox="1">
            <a:spLocks/>
          </p:cNvSpPr>
          <p:nvPr/>
        </p:nvSpPr>
        <p:spPr bwMode="auto">
          <a:xfrm>
            <a:off x="7543800" y="468630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5</a:t>
            </a:r>
          </a:p>
        </p:txBody>
      </p:sp>
      <p:sp>
        <p:nvSpPr>
          <p:cNvPr id="39" name="Text Placeholder 3"/>
          <p:cNvSpPr txBox="1">
            <a:spLocks/>
          </p:cNvSpPr>
          <p:nvPr/>
        </p:nvSpPr>
        <p:spPr bwMode="auto">
          <a:xfrm>
            <a:off x="8229600" y="468630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6</a:t>
            </a:r>
          </a:p>
        </p:txBody>
      </p:sp>
      <p:sp>
        <p:nvSpPr>
          <p:cNvPr id="40" name="Text Placeholder 3"/>
          <p:cNvSpPr txBox="1">
            <a:spLocks/>
          </p:cNvSpPr>
          <p:nvPr/>
        </p:nvSpPr>
        <p:spPr bwMode="auto">
          <a:xfrm>
            <a:off x="5829300" y="1257300"/>
            <a:ext cx="32004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500" dirty="0" smtClean="0">
                <a:solidFill>
                  <a:schemeClr val="accent5"/>
                </a:solidFill>
                <a:latin typeface="Orly's Font 2" pitchFamily="66" charset="0"/>
              </a:rPr>
              <a:t>Pet Store Animals</a:t>
            </a:r>
            <a:endParaRPr lang="en-US" sz="25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737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5" grpId="1" build="allAtOnce"/>
      <p:bldP spid="20" grpId="0" build="p"/>
      <p:bldP spid="20" grpId="1" build="allAtOnce"/>
      <p:bldP spid="22" grpId="0"/>
      <p:bldP spid="23" grpId="0"/>
      <p:bldP spid="24" grpId="0"/>
      <p:bldP spid="25" grpId="0"/>
      <p:bldP spid="26" grpId="0" animBg="1"/>
      <p:bldP spid="27" grpId="0" animBg="1"/>
      <p:bldP spid="28" grpId="0" animBg="1"/>
      <p:bldP spid="29" grpId="0" animBg="1"/>
      <p:bldP spid="30" grpId="0" animBg="1"/>
      <p:bldP spid="30" grpId="1" animBg="1"/>
      <p:bldP spid="31" grpId="0" animBg="1"/>
      <p:bldP spid="31" grpId="1" animBg="1"/>
      <p:bldP spid="32" grpId="0" build="p"/>
      <p:bldP spid="33" grpId="0" build="p"/>
      <p:bldP spid="33" grpId="1" build="allAtOnce"/>
      <p:bldP spid="34" grpId="0"/>
      <p:bldP spid="35" grpId="0"/>
      <p:bldP spid="36" grpId="0"/>
      <p:bldP spid="37" grpId="0"/>
      <p:bldP spid="38" grpId="0"/>
      <p:bldP spid="39" grpId="0"/>
      <p:bldP spid="40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Straight Connector 27"/>
          <p:cNvCxnSpPr/>
          <p:nvPr/>
        </p:nvCxnSpPr>
        <p:spPr>
          <a:xfrm>
            <a:off x="4914900" y="3771900"/>
            <a:ext cx="342900" cy="57150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800100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 take-apart problem asks you to “take apart” a whole.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" name="Text Placeholder 3"/>
          <p:cNvSpPr txBox="1">
            <a:spLocks/>
          </p:cNvSpPr>
          <p:nvPr/>
        </p:nvSpPr>
        <p:spPr bwMode="auto">
          <a:xfrm>
            <a:off x="457200" y="1815405"/>
            <a:ext cx="81153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There were 10 children playing tag in the park. 7 of the children were girls. How many were boys?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9" name="Text Placeholder 3"/>
          <p:cNvSpPr txBox="1">
            <a:spLocks/>
          </p:cNvSpPr>
          <p:nvPr/>
        </p:nvSpPr>
        <p:spPr bwMode="auto">
          <a:xfrm>
            <a:off x="3543300" y="4343400"/>
            <a:ext cx="571500" cy="523220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latin typeface="Orly's Font 2" pitchFamily="66" charset="0"/>
              </a:rPr>
              <a:t>7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 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5119310" y="4277380"/>
            <a:ext cx="685800" cy="523220"/>
            <a:chOff x="5119310" y="4277380"/>
            <a:chExt cx="685800" cy="523220"/>
          </a:xfrm>
        </p:grpSpPr>
        <p:sp>
          <p:nvSpPr>
            <p:cNvPr id="6" name="Rectangle 5"/>
            <p:cNvSpPr/>
            <p:nvPr/>
          </p:nvSpPr>
          <p:spPr>
            <a:xfrm>
              <a:off x="5119310" y="4319210"/>
              <a:ext cx="685800" cy="457200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" name="Text Placeholder 3"/>
            <p:cNvSpPr txBox="1">
              <a:spLocks/>
            </p:cNvSpPr>
            <p:nvPr/>
          </p:nvSpPr>
          <p:spPr bwMode="auto">
            <a:xfrm>
              <a:off x="5281990" y="4277380"/>
              <a:ext cx="4572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latin typeface="Orly's Font 2" pitchFamily="66" charset="0"/>
                </a:rPr>
                <a:t>?</a:t>
              </a: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 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229100" y="3200400"/>
            <a:ext cx="685800" cy="571500"/>
            <a:chOff x="3086100" y="4114800"/>
            <a:chExt cx="685800" cy="571500"/>
          </a:xfrm>
        </p:grpSpPr>
        <p:sp>
          <p:nvSpPr>
            <p:cNvPr id="12" name="Rectangle 11"/>
            <p:cNvSpPr/>
            <p:nvPr/>
          </p:nvSpPr>
          <p:spPr>
            <a:xfrm>
              <a:off x="3086100" y="4114800"/>
              <a:ext cx="685800" cy="571500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" name="Text Placeholder 3"/>
            <p:cNvSpPr txBox="1">
              <a:spLocks/>
            </p:cNvSpPr>
            <p:nvPr/>
          </p:nvSpPr>
          <p:spPr bwMode="auto">
            <a:xfrm>
              <a:off x="3152020" y="4138990"/>
              <a:ext cx="5715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latin typeface="Orly's Font 2" pitchFamily="66" charset="0"/>
                </a:rPr>
                <a:t>10</a:t>
              </a: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 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</p:grpSp>
      <p:cxnSp>
        <p:nvCxnSpPr>
          <p:cNvPr id="8" name="Straight Connector 7"/>
          <p:cNvCxnSpPr/>
          <p:nvPr/>
        </p:nvCxnSpPr>
        <p:spPr>
          <a:xfrm>
            <a:off x="1485900" y="2743200"/>
            <a:ext cx="4572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2857500" y="2286000"/>
            <a:ext cx="1943100" cy="2419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3"/>
          <p:cNvSpPr txBox="1">
            <a:spLocks/>
          </p:cNvSpPr>
          <p:nvPr/>
        </p:nvSpPr>
        <p:spPr bwMode="auto">
          <a:xfrm>
            <a:off x="3314700" y="5029200"/>
            <a:ext cx="1028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girls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4" name="Text Placeholder 3"/>
          <p:cNvSpPr txBox="1">
            <a:spLocks/>
          </p:cNvSpPr>
          <p:nvPr/>
        </p:nvSpPr>
        <p:spPr bwMode="auto">
          <a:xfrm>
            <a:off x="5046740" y="5029200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boys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 flipH="1">
            <a:off x="4000500" y="3771900"/>
            <a:ext cx="228600" cy="5715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3"/>
          <p:cNvSpPr txBox="1">
            <a:spLocks/>
          </p:cNvSpPr>
          <p:nvPr/>
        </p:nvSpPr>
        <p:spPr bwMode="auto">
          <a:xfrm>
            <a:off x="6515100" y="3543300"/>
            <a:ext cx="1943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10</a:t>
            </a:r>
            <a:r>
              <a:rPr lang="en-US" sz="2800" dirty="0" smtClean="0">
                <a:latin typeface="Orly's Font 2" pitchFamily="66" charset="0"/>
              </a:rPr>
              <a:t>-</a:t>
            </a: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7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Orly's Font 2" pitchFamily="66" charset="0"/>
              </a:rPr>
              <a:t>=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943496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build="p"/>
      <p:bldP spid="9" grpId="0" animBg="1"/>
      <p:bldP spid="23" grpId="0"/>
      <p:bldP spid="24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68580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Identify what the problem is asking.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" name="Text Placeholder 3"/>
          <p:cNvSpPr txBox="1">
            <a:spLocks/>
          </p:cNvSpPr>
          <p:nvPr/>
        </p:nvSpPr>
        <p:spPr bwMode="auto">
          <a:xfrm>
            <a:off x="228600" y="1257300"/>
            <a:ext cx="885825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Students had a choice of playing inside or outside for recess. 12 children went outside. 8 of them played on the swings, the rest were playing soccer. How many played soccer?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61" name="Straight Connector 60"/>
          <p:cNvCxnSpPr/>
          <p:nvPr/>
        </p:nvCxnSpPr>
        <p:spPr>
          <a:xfrm>
            <a:off x="4914900" y="3912513"/>
            <a:ext cx="342900" cy="57150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 Placeholder 3"/>
          <p:cNvSpPr txBox="1">
            <a:spLocks/>
          </p:cNvSpPr>
          <p:nvPr/>
        </p:nvSpPr>
        <p:spPr bwMode="auto">
          <a:xfrm>
            <a:off x="3465285" y="4484013"/>
            <a:ext cx="571500" cy="523220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latin typeface="Orly's Font 2" pitchFamily="66" charset="0"/>
              </a:rPr>
              <a:t>8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 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5143500" y="4484013"/>
            <a:ext cx="685800" cy="4572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4" name="Text Placeholder 3"/>
          <p:cNvSpPr txBox="1">
            <a:spLocks/>
          </p:cNvSpPr>
          <p:nvPr/>
        </p:nvSpPr>
        <p:spPr bwMode="auto">
          <a:xfrm>
            <a:off x="5281990" y="4417993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latin typeface="Orly's Font 2" pitchFamily="66" charset="0"/>
              </a:rPr>
              <a:t>?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 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grpSp>
        <p:nvGrpSpPr>
          <p:cNvPr id="65" name="Group 64"/>
          <p:cNvGrpSpPr/>
          <p:nvPr/>
        </p:nvGrpSpPr>
        <p:grpSpPr>
          <a:xfrm>
            <a:off x="4229100" y="3341013"/>
            <a:ext cx="685800" cy="571500"/>
            <a:chOff x="3086100" y="4114800"/>
            <a:chExt cx="685800" cy="571500"/>
          </a:xfrm>
        </p:grpSpPr>
        <p:sp>
          <p:nvSpPr>
            <p:cNvPr id="66" name="Rectangle 65"/>
            <p:cNvSpPr/>
            <p:nvPr/>
          </p:nvSpPr>
          <p:spPr>
            <a:xfrm>
              <a:off x="3086100" y="4114800"/>
              <a:ext cx="685800" cy="571500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7" name="Text Placeholder 3"/>
            <p:cNvSpPr txBox="1">
              <a:spLocks/>
            </p:cNvSpPr>
            <p:nvPr/>
          </p:nvSpPr>
          <p:spPr bwMode="auto">
            <a:xfrm>
              <a:off x="3152020" y="4138990"/>
              <a:ext cx="5715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latin typeface="Orly's Font 2" pitchFamily="66" charset="0"/>
                </a:rPr>
                <a:t>12</a:t>
              </a: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 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</p:grpSp>
      <p:sp>
        <p:nvSpPr>
          <p:cNvPr id="68" name="Text Placeholder 3"/>
          <p:cNvSpPr txBox="1">
            <a:spLocks/>
          </p:cNvSpPr>
          <p:nvPr/>
        </p:nvSpPr>
        <p:spPr bwMode="auto">
          <a:xfrm>
            <a:off x="3200400" y="5169813"/>
            <a:ext cx="12573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200" dirty="0" smtClean="0">
                <a:solidFill>
                  <a:schemeClr val="accent3"/>
                </a:solidFill>
                <a:latin typeface="Orly's Font 2" pitchFamily="66" charset="0"/>
              </a:rPr>
              <a:t>swings</a:t>
            </a:r>
            <a:endParaRPr lang="en-US" sz="22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69" name="Text Placeholder 3"/>
          <p:cNvSpPr txBox="1">
            <a:spLocks/>
          </p:cNvSpPr>
          <p:nvPr/>
        </p:nvSpPr>
        <p:spPr bwMode="auto">
          <a:xfrm>
            <a:off x="5125960" y="5169813"/>
            <a:ext cx="150344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200" dirty="0" smtClean="0">
                <a:solidFill>
                  <a:schemeClr val="accent1"/>
                </a:solidFill>
                <a:latin typeface="Orly's Font 2" pitchFamily="66" charset="0"/>
              </a:rPr>
              <a:t>soccer</a:t>
            </a:r>
            <a:endParaRPr lang="en-US" sz="22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70" name="Straight Connector 69"/>
          <p:cNvCxnSpPr/>
          <p:nvPr/>
        </p:nvCxnSpPr>
        <p:spPr>
          <a:xfrm flipH="1">
            <a:off x="4000500" y="3912513"/>
            <a:ext cx="228600" cy="5715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62" grpId="0" animBg="1"/>
      <p:bldP spid="63" grpId="0" animBg="1"/>
      <p:bldP spid="64" grpId="0"/>
      <p:bldP spid="68" grpId="1"/>
      <p:bldP spid="6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6857" y="459619"/>
            <a:ext cx="1846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800" dirty="0" smtClean="0">
              <a:latin typeface="Orly's Font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228600" y="800100"/>
            <a:ext cx="8801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Thinking the whole is a part.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" name="Text Placeholder 3"/>
          <p:cNvSpPr txBox="1">
            <a:spLocks/>
          </p:cNvSpPr>
          <p:nvPr/>
        </p:nvSpPr>
        <p:spPr bwMode="auto">
          <a:xfrm>
            <a:off x="228600" y="1371600"/>
            <a:ext cx="89154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Students had a choice of playing inside or outside for recess. 12 children went outside. 8 of them played on the swings, the rest were playing soccer. How many played soccer?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5029200" y="3912513"/>
            <a:ext cx="342900" cy="57150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3"/>
          <p:cNvSpPr txBox="1">
            <a:spLocks/>
          </p:cNvSpPr>
          <p:nvPr/>
        </p:nvSpPr>
        <p:spPr bwMode="auto">
          <a:xfrm>
            <a:off x="3579585" y="4484013"/>
            <a:ext cx="571500" cy="523220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latin typeface="Orly's Font 2" pitchFamily="66" charset="0"/>
              </a:rPr>
              <a:t>8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 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233610" y="4459823"/>
            <a:ext cx="685800" cy="4572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343400" y="3341013"/>
            <a:ext cx="685800" cy="571500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Text Placeholder 3"/>
          <p:cNvSpPr txBox="1">
            <a:spLocks/>
          </p:cNvSpPr>
          <p:nvPr/>
        </p:nvSpPr>
        <p:spPr bwMode="auto">
          <a:xfrm>
            <a:off x="5257800" y="4457700"/>
            <a:ext cx="571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latin typeface="Orly's Font 2" pitchFamily="66" charset="0"/>
              </a:rPr>
              <a:t>12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 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4" name="Text Placeholder 3"/>
          <p:cNvSpPr txBox="1">
            <a:spLocks/>
          </p:cNvSpPr>
          <p:nvPr/>
        </p:nvSpPr>
        <p:spPr bwMode="auto">
          <a:xfrm>
            <a:off x="3314700" y="5169813"/>
            <a:ext cx="12573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200" dirty="0" smtClean="0">
                <a:solidFill>
                  <a:schemeClr val="accent3"/>
                </a:solidFill>
                <a:latin typeface="Orly's Font 2" pitchFamily="66" charset="0"/>
              </a:rPr>
              <a:t>swings</a:t>
            </a:r>
            <a:endParaRPr lang="en-US" sz="22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4114800" y="3912513"/>
            <a:ext cx="228600" cy="5715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3"/>
          <p:cNvSpPr txBox="1">
            <a:spLocks/>
          </p:cNvSpPr>
          <p:nvPr/>
        </p:nvSpPr>
        <p:spPr bwMode="auto">
          <a:xfrm>
            <a:off x="5143500" y="5143500"/>
            <a:ext cx="150344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200" dirty="0" smtClean="0">
                <a:solidFill>
                  <a:schemeClr val="accent1"/>
                </a:solidFill>
                <a:latin typeface="Orly's Font 2" pitchFamily="66" charset="0"/>
              </a:rPr>
              <a:t>soccer</a:t>
            </a:r>
            <a:endParaRPr lang="en-US" sz="22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" name="Text Placeholder 3"/>
          <p:cNvSpPr txBox="1">
            <a:spLocks/>
          </p:cNvSpPr>
          <p:nvPr/>
        </p:nvSpPr>
        <p:spPr bwMode="auto">
          <a:xfrm>
            <a:off x="4493985" y="336308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latin typeface="Orly's Font 2" pitchFamily="66" charset="0"/>
              </a:rPr>
              <a:t>?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 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7" name="Text Placeholder 3"/>
          <p:cNvSpPr txBox="1">
            <a:spLocks/>
          </p:cNvSpPr>
          <p:nvPr/>
        </p:nvSpPr>
        <p:spPr bwMode="auto">
          <a:xfrm>
            <a:off x="1943100" y="3429000"/>
            <a:ext cx="1485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whole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3314700" y="3657600"/>
            <a:ext cx="684863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3"/>
          <p:cNvSpPr txBox="1">
            <a:spLocks/>
          </p:cNvSpPr>
          <p:nvPr/>
        </p:nvSpPr>
        <p:spPr bwMode="auto">
          <a:xfrm>
            <a:off x="1943100" y="4572000"/>
            <a:ext cx="1028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part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2" name="Text Placeholder 3"/>
          <p:cNvSpPr txBox="1">
            <a:spLocks/>
          </p:cNvSpPr>
          <p:nvPr/>
        </p:nvSpPr>
        <p:spPr bwMode="auto">
          <a:xfrm>
            <a:off x="6629400" y="4572000"/>
            <a:ext cx="1028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part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>
            <a:off x="2971800" y="4800600"/>
            <a:ext cx="451755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6057900" y="4800600"/>
            <a:ext cx="408406" cy="0"/>
          </a:xfrm>
          <a:prstGeom prst="straightConnector1">
            <a:avLst/>
          </a:prstGeom>
          <a:ln w="38100">
            <a:solidFill>
              <a:srgbClr val="00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 26"/>
          <p:cNvGrpSpPr/>
          <p:nvPr/>
        </p:nvGrpSpPr>
        <p:grpSpPr>
          <a:xfrm>
            <a:off x="3314700" y="3314700"/>
            <a:ext cx="2971800" cy="1511300"/>
            <a:chOff x="2686050" y="2374900"/>
            <a:chExt cx="3771900" cy="1625600"/>
          </a:xfrm>
        </p:grpSpPr>
        <p:cxnSp>
          <p:nvCxnSpPr>
            <p:cNvPr id="28" name="Straight Connector 27"/>
            <p:cNvCxnSpPr/>
            <p:nvPr/>
          </p:nvCxnSpPr>
          <p:spPr>
            <a:xfrm>
              <a:off x="2686050" y="2374900"/>
              <a:ext cx="3771900" cy="16256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flipH="1">
              <a:off x="2800350" y="2444750"/>
              <a:ext cx="3543300" cy="14859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 Placeholder 3"/>
          <p:cNvSpPr txBox="1">
            <a:spLocks/>
          </p:cNvSpPr>
          <p:nvPr/>
        </p:nvSpPr>
        <p:spPr bwMode="auto">
          <a:xfrm>
            <a:off x="4367590" y="3338890"/>
            <a:ext cx="571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latin typeface="Orly's Font 2" pitchFamily="66" charset="0"/>
              </a:rPr>
              <a:t>12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 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1" name="Text Placeholder 3"/>
          <p:cNvSpPr txBox="1">
            <a:spLocks/>
          </p:cNvSpPr>
          <p:nvPr/>
        </p:nvSpPr>
        <p:spPr bwMode="auto">
          <a:xfrm>
            <a:off x="5372100" y="445770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latin typeface="Orly's Font 2" pitchFamily="66" charset="0"/>
              </a:rPr>
              <a:t>?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 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7513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8" grpId="0" animBg="1"/>
      <p:bldP spid="9" grpId="0" animBg="1"/>
      <p:bldP spid="12" grpId="0" animBg="1"/>
      <p:bldP spid="13" grpId="0"/>
      <p:bldP spid="13" grpId="1"/>
      <p:bldP spid="14" grpId="0"/>
      <p:bldP spid="14" grpId="1"/>
      <p:bldP spid="16" grpId="0"/>
      <p:bldP spid="10" grpId="0"/>
      <p:bldP spid="10" grpId="1"/>
      <p:bldP spid="17" grpId="0" build="p"/>
      <p:bldP spid="21" grpId="0"/>
      <p:bldP spid="22" grpId="0"/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 flipH="1" flipV="1">
            <a:off x="4009270" y="228600"/>
            <a:ext cx="34314" cy="4282647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 Placeholder 3"/>
          <p:cNvSpPr txBox="1">
            <a:spLocks/>
          </p:cNvSpPr>
          <p:nvPr/>
        </p:nvSpPr>
        <p:spPr bwMode="auto">
          <a:xfrm>
            <a:off x="3429000" y="228601"/>
            <a:ext cx="5715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200" dirty="0" smtClean="0">
                <a:latin typeface="Orly's Font 2" pitchFamily="66" charset="0"/>
              </a:rPr>
              <a:t>12</a:t>
            </a:r>
            <a:endParaRPr lang="en-US" sz="2200" dirty="0">
              <a:latin typeface="Orly's Font 2" pitchFamily="66" charset="0"/>
            </a:endParaRPr>
          </a:p>
        </p:txBody>
      </p:sp>
      <p:grpSp>
        <p:nvGrpSpPr>
          <p:cNvPr id="74" name="Group 73"/>
          <p:cNvGrpSpPr/>
          <p:nvPr/>
        </p:nvGrpSpPr>
        <p:grpSpPr>
          <a:xfrm>
            <a:off x="228600" y="1371600"/>
            <a:ext cx="2989340" cy="2259687"/>
            <a:chOff x="228600" y="1371600"/>
            <a:chExt cx="2989340" cy="2259687"/>
          </a:xfrm>
        </p:grpSpPr>
        <p:cxnSp>
          <p:nvCxnSpPr>
            <p:cNvPr id="38" name="Straight Connector 37"/>
            <p:cNvCxnSpPr/>
            <p:nvPr/>
          </p:nvCxnSpPr>
          <p:spPr>
            <a:xfrm>
              <a:off x="1943100" y="1943100"/>
              <a:ext cx="342900" cy="571500"/>
            </a:xfrm>
            <a:prstGeom prst="line">
              <a:avLst/>
            </a:prstGeom>
            <a:ln w="381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 Placeholder 3"/>
            <p:cNvSpPr txBox="1">
              <a:spLocks/>
            </p:cNvSpPr>
            <p:nvPr/>
          </p:nvSpPr>
          <p:spPr bwMode="auto">
            <a:xfrm>
              <a:off x="493485" y="2514600"/>
              <a:ext cx="571500" cy="523220"/>
            </a:xfrm>
            <a:prstGeom prst="rect">
              <a:avLst/>
            </a:prstGeom>
            <a:solidFill>
              <a:schemeClr val="accent3"/>
            </a:solidFill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latin typeface="Orly's Font 2" pitchFamily="66" charset="0"/>
                </a:rPr>
                <a:t>8</a:t>
              </a:r>
              <a:r>
                <a:rPr lang="en-US" sz="2800" dirty="0" smtClean="0">
                  <a:solidFill>
                    <a:schemeClr val="accent3"/>
                  </a:solidFill>
                  <a:latin typeface="Orly's Font 2" pitchFamily="66" charset="0"/>
                </a:rPr>
                <a:t> </a:t>
              </a:r>
              <a:endParaRPr lang="en-US" sz="28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147510" y="2490410"/>
              <a:ext cx="685800" cy="457200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grpSp>
          <p:nvGrpSpPr>
            <p:cNvPr id="42" name="Group 41"/>
            <p:cNvGrpSpPr/>
            <p:nvPr/>
          </p:nvGrpSpPr>
          <p:grpSpPr>
            <a:xfrm>
              <a:off x="1257300" y="1371600"/>
              <a:ext cx="685800" cy="571500"/>
              <a:chOff x="3086100" y="4114800"/>
              <a:chExt cx="685800" cy="571500"/>
            </a:xfrm>
          </p:grpSpPr>
          <p:sp>
            <p:nvSpPr>
              <p:cNvPr id="43" name="Rectangle 42"/>
              <p:cNvSpPr/>
              <p:nvPr/>
            </p:nvSpPr>
            <p:spPr>
              <a:xfrm>
                <a:off x="3086100" y="4114800"/>
                <a:ext cx="685800" cy="571500"/>
              </a:xfrm>
              <a:prstGeom prst="rect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Text Placeholder 3"/>
              <p:cNvSpPr txBox="1">
                <a:spLocks/>
              </p:cNvSpPr>
              <p:nvPr/>
            </p:nvSpPr>
            <p:spPr bwMode="auto">
              <a:xfrm>
                <a:off x="3152020" y="4138990"/>
                <a:ext cx="5715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28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1pPr>
                <a:lvl2pPr marL="5715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2pPr>
                <a:lvl3pPr marL="914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•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3pPr>
                <a:lvl4pPr marL="12573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–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4pPr>
                <a:lvl5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Font typeface="Courier New" pitchFamily="49" charset="0"/>
                  <a:buChar char="o"/>
                  <a:defRPr sz="2400" kern="1200">
                    <a:solidFill>
                      <a:schemeClr val="tx1"/>
                    </a:solidFill>
                    <a:latin typeface="Orly's Font" pitchFamily="66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2800" dirty="0" smtClean="0">
                    <a:latin typeface="Orly's Font 2" pitchFamily="66" charset="0"/>
                  </a:rPr>
                  <a:t>12</a:t>
                </a:r>
                <a:r>
                  <a:rPr lang="en-US" sz="2800" dirty="0" smtClean="0">
                    <a:solidFill>
                      <a:schemeClr val="accent3"/>
                    </a:solidFill>
                    <a:latin typeface="Orly's Font 2" pitchFamily="66" charset="0"/>
                  </a:rPr>
                  <a:t> </a:t>
                </a:r>
                <a:endParaRPr lang="en-US" sz="2800" dirty="0">
                  <a:solidFill>
                    <a:schemeClr val="accent3"/>
                  </a:solidFill>
                  <a:latin typeface="Orly's Font 2" pitchFamily="66" charset="0"/>
                </a:endParaRPr>
              </a:p>
            </p:txBody>
          </p:sp>
        </p:grpSp>
        <p:sp>
          <p:nvSpPr>
            <p:cNvPr id="45" name="Text Placeholder 3"/>
            <p:cNvSpPr txBox="1">
              <a:spLocks/>
            </p:cNvSpPr>
            <p:nvPr/>
          </p:nvSpPr>
          <p:spPr bwMode="auto">
            <a:xfrm>
              <a:off x="228600" y="3200400"/>
              <a:ext cx="125730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200" dirty="0" smtClean="0">
                  <a:solidFill>
                    <a:schemeClr val="accent3"/>
                  </a:solidFill>
                  <a:latin typeface="Orly's Font 2" pitchFamily="66" charset="0"/>
                </a:rPr>
                <a:t>swings</a:t>
              </a:r>
              <a:endParaRPr lang="en-US" sz="2200" dirty="0">
                <a:solidFill>
                  <a:schemeClr val="accent3"/>
                </a:solidFill>
                <a:latin typeface="Orly's Font 2" pitchFamily="66" charset="0"/>
              </a:endParaRPr>
            </a:p>
          </p:txBody>
        </p:sp>
        <p:sp>
          <p:nvSpPr>
            <p:cNvPr id="46" name="Text Placeholder 3"/>
            <p:cNvSpPr txBox="1">
              <a:spLocks/>
            </p:cNvSpPr>
            <p:nvPr/>
          </p:nvSpPr>
          <p:spPr bwMode="auto">
            <a:xfrm>
              <a:off x="1714500" y="3200400"/>
              <a:ext cx="150344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200" dirty="0" smtClean="0">
                  <a:solidFill>
                    <a:schemeClr val="accent1"/>
                  </a:solidFill>
                  <a:latin typeface="Orly's Font 2" pitchFamily="66" charset="0"/>
                </a:rPr>
                <a:t>soccer</a:t>
              </a:r>
              <a:endParaRPr lang="en-US" sz="22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cxnSp>
          <p:nvCxnSpPr>
            <p:cNvPr id="47" name="Straight Connector 46"/>
            <p:cNvCxnSpPr/>
            <p:nvPr/>
          </p:nvCxnSpPr>
          <p:spPr>
            <a:xfrm flipH="1">
              <a:off x="1028700" y="1943100"/>
              <a:ext cx="228600" cy="5715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Group 55"/>
          <p:cNvGrpSpPr/>
          <p:nvPr/>
        </p:nvGrpSpPr>
        <p:grpSpPr>
          <a:xfrm>
            <a:off x="3429000" y="457201"/>
            <a:ext cx="5197232" cy="5029199"/>
            <a:chOff x="3429000" y="457201"/>
            <a:chExt cx="5197232" cy="5029199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4035944" y="4504875"/>
              <a:ext cx="4590288" cy="0"/>
            </a:xfrm>
            <a:prstGeom prst="line">
              <a:avLst/>
            </a:prstGeom>
            <a:ln w="381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4631349" y="4375960"/>
              <a:ext cx="0" cy="205452"/>
            </a:xfrm>
            <a:prstGeom prst="line">
              <a:avLst/>
            </a:prstGeom>
            <a:ln w="381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6544776" y="4375960"/>
              <a:ext cx="0" cy="205452"/>
            </a:xfrm>
            <a:prstGeom prst="line">
              <a:avLst/>
            </a:prstGeom>
            <a:ln w="381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5906967" y="4375960"/>
              <a:ext cx="0" cy="205452"/>
            </a:xfrm>
            <a:prstGeom prst="line">
              <a:avLst/>
            </a:prstGeom>
            <a:ln w="381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5269158" y="4375960"/>
              <a:ext cx="0" cy="205452"/>
            </a:xfrm>
            <a:prstGeom prst="line">
              <a:avLst/>
            </a:prstGeom>
            <a:ln w="381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7182585" y="4375960"/>
              <a:ext cx="0" cy="205452"/>
            </a:xfrm>
            <a:prstGeom prst="line">
              <a:avLst/>
            </a:prstGeom>
            <a:ln w="381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7820394" y="4375960"/>
              <a:ext cx="0" cy="205452"/>
            </a:xfrm>
            <a:prstGeom prst="line">
              <a:avLst/>
            </a:prstGeom>
            <a:ln w="381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3929173" y="4229101"/>
              <a:ext cx="164235" cy="0"/>
            </a:xfrm>
            <a:prstGeom prst="line">
              <a:avLst/>
            </a:prstGeom>
            <a:ln w="381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3929173" y="3886201"/>
              <a:ext cx="164235" cy="0"/>
            </a:xfrm>
            <a:prstGeom prst="line">
              <a:avLst/>
            </a:prstGeom>
            <a:ln w="381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3929173" y="3543301"/>
              <a:ext cx="164235" cy="0"/>
            </a:xfrm>
            <a:prstGeom prst="line">
              <a:avLst/>
            </a:prstGeom>
            <a:ln w="381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3929173" y="3200401"/>
              <a:ext cx="164235" cy="0"/>
            </a:xfrm>
            <a:prstGeom prst="line">
              <a:avLst/>
            </a:prstGeom>
            <a:ln w="381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3929173" y="2857501"/>
              <a:ext cx="164235" cy="0"/>
            </a:xfrm>
            <a:prstGeom prst="line">
              <a:avLst/>
            </a:prstGeom>
            <a:ln w="381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 Placeholder 3"/>
            <p:cNvSpPr txBox="1">
              <a:spLocks/>
            </p:cNvSpPr>
            <p:nvPr/>
          </p:nvSpPr>
          <p:spPr bwMode="auto">
            <a:xfrm>
              <a:off x="3507295" y="4026814"/>
              <a:ext cx="41491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200" dirty="0" smtClean="0">
                  <a:latin typeface="Orly's Font 2" pitchFamily="66" charset="0"/>
                </a:rPr>
                <a:t>1</a:t>
              </a:r>
              <a:endParaRPr lang="en-US" sz="2200" dirty="0">
                <a:latin typeface="Orly's Font 2" pitchFamily="66" charset="0"/>
              </a:endParaRPr>
            </a:p>
          </p:txBody>
        </p:sp>
        <p:sp>
          <p:nvSpPr>
            <p:cNvPr id="20" name="Text Placeholder 3"/>
            <p:cNvSpPr txBox="1">
              <a:spLocks/>
            </p:cNvSpPr>
            <p:nvPr/>
          </p:nvSpPr>
          <p:spPr bwMode="auto">
            <a:xfrm>
              <a:off x="3507295" y="3683914"/>
              <a:ext cx="41491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200" dirty="0">
                  <a:latin typeface="Orly's Font 2" pitchFamily="66" charset="0"/>
                </a:rPr>
                <a:t>2</a:t>
              </a:r>
            </a:p>
          </p:txBody>
        </p:sp>
        <p:sp>
          <p:nvSpPr>
            <p:cNvPr id="21" name="Text Placeholder 3"/>
            <p:cNvSpPr txBox="1">
              <a:spLocks/>
            </p:cNvSpPr>
            <p:nvPr/>
          </p:nvSpPr>
          <p:spPr bwMode="auto">
            <a:xfrm>
              <a:off x="3507295" y="3341014"/>
              <a:ext cx="41491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200" dirty="0">
                  <a:latin typeface="Orly's Font 2" pitchFamily="66" charset="0"/>
                </a:rPr>
                <a:t>3</a:t>
              </a:r>
            </a:p>
          </p:txBody>
        </p:sp>
        <p:sp>
          <p:nvSpPr>
            <p:cNvPr id="22" name="Text Placeholder 3"/>
            <p:cNvSpPr txBox="1">
              <a:spLocks/>
            </p:cNvSpPr>
            <p:nvPr/>
          </p:nvSpPr>
          <p:spPr bwMode="auto">
            <a:xfrm>
              <a:off x="3507295" y="2998114"/>
              <a:ext cx="41491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200" dirty="0">
                  <a:latin typeface="Orly's Font 2" pitchFamily="66" charset="0"/>
                </a:rPr>
                <a:t>4</a:t>
              </a:r>
            </a:p>
          </p:txBody>
        </p:sp>
        <p:sp>
          <p:nvSpPr>
            <p:cNvPr id="23" name="Text Placeholder 3"/>
            <p:cNvSpPr txBox="1">
              <a:spLocks/>
            </p:cNvSpPr>
            <p:nvPr/>
          </p:nvSpPr>
          <p:spPr bwMode="auto">
            <a:xfrm>
              <a:off x="3507295" y="2655214"/>
              <a:ext cx="41491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200" dirty="0">
                  <a:latin typeface="Orly's Font 2" pitchFamily="66" charset="0"/>
                </a:rPr>
                <a:t>5</a:t>
              </a:r>
            </a:p>
          </p:txBody>
        </p:sp>
        <p:cxnSp>
          <p:nvCxnSpPr>
            <p:cNvPr id="24" name="Straight Connector 23"/>
            <p:cNvCxnSpPr/>
            <p:nvPr/>
          </p:nvCxnSpPr>
          <p:spPr>
            <a:xfrm>
              <a:off x="3929173" y="2514601"/>
              <a:ext cx="164235" cy="0"/>
            </a:xfrm>
            <a:prstGeom prst="line">
              <a:avLst/>
            </a:prstGeom>
            <a:ln w="381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3929173" y="2171701"/>
              <a:ext cx="164235" cy="0"/>
            </a:xfrm>
            <a:prstGeom prst="line">
              <a:avLst/>
            </a:prstGeom>
            <a:ln w="381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3929173" y="1828801"/>
              <a:ext cx="164235" cy="0"/>
            </a:xfrm>
            <a:prstGeom prst="line">
              <a:avLst/>
            </a:prstGeom>
            <a:ln w="381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3929173" y="1485901"/>
              <a:ext cx="164235" cy="0"/>
            </a:xfrm>
            <a:prstGeom prst="line">
              <a:avLst/>
            </a:prstGeom>
            <a:ln w="381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3929173" y="1143001"/>
              <a:ext cx="164235" cy="0"/>
            </a:xfrm>
            <a:prstGeom prst="line">
              <a:avLst/>
            </a:prstGeom>
            <a:ln w="381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3929173" y="800101"/>
              <a:ext cx="164235" cy="0"/>
            </a:xfrm>
            <a:prstGeom prst="line">
              <a:avLst/>
            </a:prstGeom>
            <a:ln w="381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3929173" y="457201"/>
              <a:ext cx="164235" cy="0"/>
            </a:xfrm>
            <a:prstGeom prst="line">
              <a:avLst/>
            </a:prstGeom>
            <a:ln w="381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 Placeholder 3"/>
            <p:cNvSpPr txBox="1">
              <a:spLocks/>
            </p:cNvSpPr>
            <p:nvPr/>
          </p:nvSpPr>
          <p:spPr bwMode="auto">
            <a:xfrm>
              <a:off x="3507295" y="2286001"/>
              <a:ext cx="41491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200" dirty="0">
                  <a:latin typeface="Orly's Font 2" pitchFamily="66" charset="0"/>
                </a:rPr>
                <a:t>6</a:t>
              </a:r>
            </a:p>
          </p:txBody>
        </p:sp>
        <p:sp>
          <p:nvSpPr>
            <p:cNvPr id="32" name="Text Placeholder 3"/>
            <p:cNvSpPr txBox="1">
              <a:spLocks/>
            </p:cNvSpPr>
            <p:nvPr/>
          </p:nvSpPr>
          <p:spPr bwMode="auto">
            <a:xfrm>
              <a:off x="3507295" y="1943101"/>
              <a:ext cx="41491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200" dirty="0">
                  <a:latin typeface="Orly's Font 2" pitchFamily="66" charset="0"/>
                </a:rPr>
                <a:t>7</a:t>
              </a:r>
            </a:p>
          </p:txBody>
        </p:sp>
        <p:sp>
          <p:nvSpPr>
            <p:cNvPr id="33" name="Text Placeholder 3"/>
            <p:cNvSpPr txBox="1">
              <a:spLocks/>
            </p:cNvSpPr>
            <p:nvPr/>
          </p:nvSpPr>
          <p:spPr bwMode="auto">
            <a:xfrm>
              <a:off x="3507295" y="1626514"/>
              <a:ext cx="41491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200" dirty="0">
                  <a:latin typeface="Orly's Font 2" pitchFamily="66" charset="0"/>
                </a:rPr>
                <a:t>8</a:t>
              </a:r>
            </a:p>
          </p:txBody>
        </p:sp>
        <p:sp>
          <p:nvSpPr>
            <p:cNvPr id="34" name="Text Placeholder 3"/>
            <p:cNvSpPr txBox="1">
              <a:spLocks/>
            </p:cNvSpPr>
            <p:nvPr/>
          </p:nvSpPr>
          <p:spPr bwMode="auto">
            <a:xfrm>
              <a:off x="3507295" y="1257301"/>
              <a:ext cx="41491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200" dirty="0">
                  <a:latin typeface="Orly's Font 2" pitchFamily="66" charset="0"/>
                </a:rPr>
                <a:t>9</a:t>
              </a:r>
            </a:p>
          </p:txBody>
        </p:sp>
        <p:sp>
          <p:nvSpPr>
            <p:cNvPr id="35" name="Text Placeholder 3"/>
            <p:cNvSpPr txBox="1">
              <a:spLocks/>
            </p:cNvSpPr>
            <p:nvPr/>
          </p:nvSpPr>
          <p:spPr bwMode="auto">
            <a:xfrm>
              <a:off x="3429000" y="914401"/>
              <a:ext cx="57150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200" dirty="0" smtClean="0">
                  <a:latin typeface="Orly's Font 2" pitchFamily="66" charset="0"/>
                </a:rPr>
                <a:t>10</a:t>
              </a:r>
              <a:endParaRPr lang="en-US" sz="2200" dirty="0">
                <a:latin typeface="Orly's Font 2" pitchFamily="66" charset="0"/>
              </a:endParaRPr>
            </a:p>
          </p:txBody>
        </p:sp>
        <p:sp>
          <p:nvSpPr>
            <p:cNvPr id="36" name="Text Placeholder 3"/>
            <p:cNvSpPr txBox="1">
              <a:spLocks/>
            </p:cNvSpPr>
            <p:nvPr/>
          </p:nvSpPr>
          <p:spPr bwMode="auto">
            <a:xfrm>
              <a:off x="3507295" y="571501"/>
              <a:ext cx="41491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200" dirty="0" smtClean="0">
                  <a:latin typeface="Orly's Font 2" pitchFamily="66" charset="0"/>
                </a:rPr>
                <a:t>11</a:t>
              </a:r>
              <a:endParaRPr lang="en-US" sz="2200" dirty="0">
                <a:latin typeface="Orly's Font 2" pitchFamily="66" charset="0"/>
              </a:endParaRPr>
            </a:p>
          </p:txBody>
        </p:sp>
        <p:sp>
          <p:nvSpPr>
            <p:cNvPr id="48" name="Shape 195"/>
            <p:cNvSpPr/>
            <p:nvPr/>
          </p:nvSpPr>
          <p:spPr>
            <a:xfrm>
              <a:off x="3886200" y="4715650"/>
              <a:ext cx="751831" cy="77075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</p:sp>
        <p:pic>
          <p:nvPicPr>
            <p:cNvPr id="49" name="Picture 48" descr="Book1.tif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13865" y="4686300"/>
              <a:ext cx="1028700" cy="753308"/>
            </a:xfrm>
            <a:prstGeom prst="rect">
              <a:avLst/>
            </a:prstGeom>
          </p:spPr>
        </p:pic>
        <p:sp>
          <p:nvSpPr>
            <p:cNvPr id="50" name="Shape 532"/>
            <p:cNvSpPr/>
            <p:nvPr/>
          </p:nvSpPr>
          <p:spPr>
            <a:xfrm>
              <a:off x="6253235" y="4572000"/>
              <a:ext cx="1219200" cy="685800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</p:spPr>
        </p:sp>
        <p:sp>
          <p:nvSpPr>
            <p:cNvPr id="51" name="Shape 89"/>
            <p:cNvSpPr/>
            <p:nvPr/>
          </p:nvSpPr>
          <p:spPr>
            <a:xfrm>
              <a:off x="7754210" y="4800600"/>
              <a:ext cx="800750" cy="245550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</p:spPr>
        </p:sp>
        <p:cxnSp>
          <p:nvCxnSpPr>
            <p:cNvPr id="55" name="Straight Connector 54"/>
            <p:cNvCxnSpPr/>
            <p:nvPr/>
          </p:nvCxnSpPr>
          <p:spPr>
            <a:xfrm>
              <a:off x="8458200" y="4375960"/>
              <a:ext cx="0" cy="205452"/>
            </a:xfrm>
            <a:prstGeom prst="line">
              <a:avLst/>
            </a:prstGeom>
            <a:ln w="381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Rectangle 56"/>
          <p:cNvSpPr/>
          <p:nvPr/>
        </p:nvSpPr>
        <p:spPr>
          <a:xfrm>
            <a:off x="4048880" y="1852990"/>
            <a:ext cx="571500" cy="2628900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5300735" y="2869595"/>
            <a:ext cx="571500" cy="1600200"/>
          </a:xfrm>
          <a:prstGeom prst="rect">
            <a:avLst/>
          </a:prstGeom>
          <a:solidFill>
            <a:srgbClr val="FF00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7851620" y="926495"/>
            <a:ext cx="582390" cy="3543300"/>
          </a:xfrm>
          <a:prstGeom prst="rect">
            <a:avLst/>
          </a:prstGeom>
          <a:solidFill>
            <a:srgbClr val="800000"/>
          </a:solidFill>
          <a:ln w="38100"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1" name="Text Placeholder 3"/>
          <p:cNvSpPr txBox="1">
            <a:spLocks/>
          </p:cNvSpPr>
          <p:nvPr/>
        </p:nvSpPr>
        <p:spPr bwMode="auto">
          <a:xfrm>
            <a:off x="6629400" y="320040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latin typeface="Orly's Font 2" pitchFamily="66" charset="0"/>
              </a:rPr>
              <a:t>?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 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cxnSp>
        <p:nvCxnSpPr>
          <p:cNvPr id="63" name="Straight Connector 62"/>
          <p:cNvCxnSpPr>
            <a:stCxn id="37" idx="3"/>
          </p:cNvCxnSpPr>
          <p:nvPr/>
        </p:nvCxnSpPr>
        <p:spPr>
          <a:xfrm>
            <a:off x="4000500" y="444045"/>
            <a:ext cx="800100" cy="13155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Oval 63"/>
          <p:cNvSpPr/>
          <p:nvPr/>
        </p:nvSpPr>
        <p:spPr>
          <a:xfrm>
            <a:off x="3916180" y="4686300"/>
            <a:ext cx="884420" cy="887523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5" name="Oval 64"/>
          <p:cNvSpPr/>
          <p:nvPr/>
        </p:nvSpPr>
        <p:spPr>
          <a:xfrm>
            <a:off x="6400800" y="4572000"/>
            <a:ext cx="884420" cy="887523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7" name="Curved Right Arrow 66"/>
          <p:cNvSpPr/>
          <p:nvPr/>
        </p:nvSpPr>
        <p:spPr>
          <a:xfrm rot="10800000">
            <a:off x="4114800" y="1485900"/>
            <a:ext cx="228600" cy="342900"/>
          </a:xfrm>
          <a:prstGeom prst="curvedRightArrow">
            <a:avLst/>
          </a:prstGeom>
          <a:solidFill>
            <a:srgbClr val="0078AE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9" name="Curved Right Arrow 68"/>
          <p:cNvSpPr/>
          <p:nvPr/>
        </p:nvSpPr>
        <p:spPr>
          <a:xfrm rot="10800000">
            <a:off x="4114800" y="1143000"/>
            <a:ext cx="228600" cy="342900"/>
          </a:xfrm>
          <a:prstGeom prst="curvedRightArrow">
            <a:avLst/>
          </a:prstGeom>
          <a:solidFill>
            <a:srgbClr val="0078AE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0" name="Curved Right Arrow 69"/>
          <p:cNvSpPr/>
          <p:nvPr/>
        </p:nvSpPr>
        <p:spPr>
          <a:xfrm rot="10800000">
            <a:off x="4114800" y="800100"/>
            <a:ext cx="228600" cy="342900"/>
          </a:xfrm>
          <a:prstGeom prst="curvedRightArrow">
            <a:avLst/>
          </a:prstGeom>
          <a:solidFill>
            <a:srgbClr val="0078AE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1" name="Curved Right Arrow 70"/>
          <p:cNvSpPr/>
          <p:nvPr/>
        </p:nvSpPr>
        <p:spPr>
          <a:xfrm rot="10800000">
            <a:off x="4114800" y="457200"/>
            <a:ext cx="228600" cy="342900"/>
          </a:xfrm>
          <a:prstGeom prst="curvedRightArrow">
            <a:avLst/>
          </a:prstGeom>
          <a:solidFill>
            <a:srgbClr val="0078AE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6563480" y="3212495"/>
            <a:ext cx="571500" cy="1257300"/>
          </a:xfrm>
          <a:prstGeom prst="rect">
            <a:avLst/>
          </a:prstGeom>
          <a:solidFill>
            <a:srgbClr val="0078AE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5" name="Text Placeholder 3"/>
          <p:cNvSpPr txBox="1">
            <a:spLocks/>
          </p:cNvSpPr>
          <p:nvPr/>
        </p:nvSpPr>
        <p:spPr bwMode="auto">
          <a:xfrm>
            <a:off x="2286000" y="246622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>
                <a:latin typeface="Orly's Font 2" pitchFamily="66" charset="0"/>
              </a:rPr>
              <a:t>4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 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41" name="Text Placeholder 3"/>
          <p:cNvSpPr txBox="1">
            <a:spLocks/>
          </p:cNvSpPr>
          <p:nvPr/>
        </p:nvSpPr>
        <p:spPr bwMode="auto">
          <a:xfrm>
            <a:off x="2346475" y="2448680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latin typeface="Orly's Font 2" pitchFamily="66" charset="0"/>
              </a:rPr>
              <a:t>?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 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66" name="Text Placeholder 3"/>
          <p:cNvSpPr txBox="1">
            <a:spLocks/>
          </p:cNvSpPr>
          <p:nvPr/>
        </p:nvSpPr>
        <p:spPr bwMode="auto">
          <a:xfrm>
            <a:off x="5486400" y="152400"/>
            <a:ext cx="3314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Recess Activities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57" grpId="1" animBg="1"/>
      <p:bldP spid="58" grpId="0" animBg="1"/>
      <p:bldP spid="59" grpId="0" animBg="1"/>
      <p:bldP spid="61" grpId="0"/>
      <p:bldP spid="61" grpId="1"/>
      <p:bldP spid="64" grpId="0" animBg="1"/>
      <p:bldP spid="65" grpId="0" animBg="1"/>
      <p:bldP spid="67" grpId="0" animBg="1"/>
      <p:bldP spid="69" grpId="0" animBg="1"/>
      <p:bldP spid="70" grpId="0" animBg="1"/>
      <p:bldP spid="71" grpId="0" animBg="1"/>
      <p:bldP spid="72" grpId="0" animBg="1"/>
      <p:bldP spid="75" grpId="0"/>
      <p:bldP spid="41" grpId="0"/>
      <p:bldP spid="41" grpId="1"/>
      <p:bldP spid="6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485901"/>
            <a:ext cx="7429500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how to solve take-apart problems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 bar graph.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5688</TotalTime>
  <Words>294</Words>
  <Application>Microsoft Office PowerPoint</Application>
  <PresentationFormat>On-screen Show (16:10)</PresentationFormat>
  <Paragraphs>84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</vt:lpstr>
      <vt:lpstr>Courier New</vt:lpstr>
      <vt:lpstr>Wingdings</vt:lpstr>
      <vt:lpstr>Orly's Font</vt:lpstr>
      <vt:lpstr>Calibri</vt:lpstr>
      <vt:lpstr>Orly's Font 2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275</cp:revision>
  <dcterms:created xsi:type="dcterms:W3CDTF">2011-06-12T17:04:43Z</dcterms:created>
  <dcterms:modified xsi:type="dcterms:W3CDTF">2015-06-07T14:46:52Z</dcterms:modified>
</cp:coreProperties>
</file>